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9144000" cy="5143500" type="screen16x9"/>
  <p:notesSz cx="6858000" cy="9144000"/>
  <p:embeddedFontLst>
    <p:embeddedFont>
      <p:font typeface="Economica" panose="020B0604020202020204" charset="0"/>
      <p:regular r:id="rId35"/>
      <p:bold r:id="rId36"/>
      <p:italic r:id="rId37"/>
      <p:boldItalic r:id="rId38"/>
    </p:embeddedFont>
    <p:embeddedFont>
      <p:font typeface="Montserrat" panose="020B0604020202020204" charset="0"/>
      <p:regular r:id="rId39"/>
      <p:bold r:id="rId40"/>
      <p:italic r:id="rId41"/>
      <p:boldItalic r:id="rId42"/>
    </p:embeddedFont>
    <p:embeddedFont>
      <p:font typeface="Montserrat Medium" panose="020B0604020202020204" charset="0"/>
      <p:regular r:id="rId43"/>
      <p:bold r:id="rId44"/>
      <p:italic r:id="rId45"/>
      <p:boldItalic r:id="rId46"/>
    </p:embeddedFont>
    <p:embeddedFont>
      <p:font typeface="Oswald" panose="020B0604020202020204" charset="0"/>
      <p:regular r:id="rId47"/>
      <p:bold r:id="rId48"/>
    </p:embeddedFont>
    <p:embeddedFont>
      <p:font typeface="Playfair Display" panose="020B060402020202020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5D44E5-1F76-4E03-9EEE-E04ED05C1C36}">
  <a:tblStyle styleId="{7C5D44E5-1F76-4E03-9EEE-E04ED05C1C3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12B831F-C058-45BF-BB0F-799A905E511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7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7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60c4c7bbc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60c4c7bbc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edb7ebd04_1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edb7ebd04_1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60c4c7bbc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60c4c7bbc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edb7ebd04_1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edb7ebd04_1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8659d2ea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8659d2ea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89d95db4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89d95db4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89d95db4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89d95db4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489d95db4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489d95db4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edb7ebd04_1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edb7ebd04_1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8659d2ea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8659d2ea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60c4c7bbc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60c4c7bbc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89d95db47_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89d95db47_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89d95db4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89d95db4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edb7ebd04_1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edb7ebd04_1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a5f171ff1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4a5f171ff1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edb7ebd04_1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edb7ebd04_1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89d95db47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89d95db47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edb7ebd04_1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edb7ebd04_1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edb7ebd04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4edb7ebd04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edb7ebd04_1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edb7ebd04_1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4edb7ebd04_1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4edb7ebd04_1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60c4c7bb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60c4c7bbc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edb7ebd04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edb7ebd04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89d95db47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89d95db47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9c20b1a38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49c20b1a38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60c4c7bbc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60c4c7bbc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f702d87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f702d87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f702d87a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f702d87ab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60c4c7bbc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60c4c7bbc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edb7ebd04_1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edb7ebd04_1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60c4c7bbc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60c4c7bbc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2153850" y="2571750"/>
            <a:ext cx="4836300" cy="171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9600" dirty="0"/>
              <a:t>Kloudy</a:t>
            </a:r>
            <a:endParaRPr sz="9600" dirty="0"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8675" y="719175"/>
            <a:ext cx="2786656" cy="204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Sequence Diagram</a:t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350" y="1159450"/>
            <a:ext cx="5575672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/>
        </p:nvSpPr>
        <p:spPr>
          <a:xfrm>
            <a:off x="1408600" y="2618950"/>
            <a:ext cx="12057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latin typeface="Montserrat"/>
                <a:ea typeface="Montserrat"/>
                <a:cs typeface="Montserrat"/>
                <a:sym typeface="Montserrat"/>
              </a:rPr>
              <a:t>Login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Sequence Diagram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4286500" y="0"/>
            <a:ext cx="4683300" cy="50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/>
        </p:nvSpPr>
        <p:spPr>
          <a:xfrm>
            <a:off x="911850" y="1789088"/>
            <a:ext cx="7320300" cy="22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Tutti i Sequence Diagram sono presenti nel documento “</a:t>
            </a:r>
            <a:r>
              <a:rPr lang="it" sz="3600" i="1">
                <a:latin typeface="Montserrat"/>
                <a:ea typeface="Montserrat"/>
                <a:cs typeface="Montserrat"/>
                <a:sym typeface="Montserrat"/>
              </a:rPr>
              <a:t>RAD_Kloudy</a:t>
            </a: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State Diagram (1/2)</a:t>
            </a:r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425" y="1385000"/>
            <a:ext cx="7713143" cy="333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State Diagram (2/2)</a:t>
            </a:r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1026" y="445025"/>
            <a:ext cx="2307410" cy="455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6"/>
          <p:cNvPicPr preferRelativeResize="0"/>
          <p:nvPr/>
        </p:nvPicPr>
        <p:blipFill rotWithShape="1">
          <a:blip r:embed="rId3">
            <a:alphaModFix/>
          </a:blip>
          <a:srcRect t="16504" b="21143"/>
          <a:stretch/>
        </p:blipFill>
        <p:spPr>
          <a:xfrm>
            <a:off x="5488875" y="66075"/>
            <a:ext cx="3412100" cy="119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6"/>
          <p:cNvSpPr txBox="1">
            <a:spLocks noGrp="1"/>
          </p:cNvSpPr>
          <p:nvPr>
            <p:ph type="body" idx="1"/>
          </p:nvPr>
        </p:nvSpPr>
        <p:spPr>
          <a:xfrm>
            <a:off x="164600" y="1225225"/>
            <a:ext cx="8836500" cy="368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 </a:t>
            </a: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Reference</a:t>
            </a:r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body" idx="1"/>
          </p:nvPr>
        </p:nvSpPr>
        <p:spPr>
          <a:xfrm>
            <a:off x="311700" y="1358475"/>
            <a:ext cx="8520600" cy="35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Per la realizzazione del sistema, abbiamo preso spunto da un sito famoso per quanto riguarda la diffusione di opere artistiche chiamato “DeviantArt”. Esso offre agli utenti una  repository di disegni e immagini pubblicate dagli iscritti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it">
                <a:latin typeface="Montserrat Medium"/>
                <a:ea typeface="Montserrat Medium"/>
                <a:cs typeface="Montserrat Medium"/>
                <a:sym typeface="Montserrat Medium"/>
              </a:rPr>
              <a:t>Pro</a:t>
            </a:r>
            <a:r>
              <a:rPr lang="it"/>
              <a:t>: </a:t>
            </a: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presente un grandissimo numero di opere, possibilità di visualizzare con una cornice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it">
                <a:latin typeface="Montserrat Medium"/>
                <a:ea typeface="Montserrat Medium"/>
                <a:cs typeface="Montserrat Medium"/>
                <a:sym typeface="Montserrat Medium"/>
              </a:rPr>
              <a:t>Contro</a:t>
            </a:r>
            <a:r>
              <a:rPr lang="it"/>
              <a:t>: </a:t>
            </a: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poco portabile, interfaccia poco intuitiva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DeviantArt (Screenshots)</a:t>
            </a:r>
            <a:endParaRPr/>
          </a:p>
        </p:txBody>
      </p:sp>
      <p:pic>
        <p:nvPicPr>
          <p:cNvPr id="166" name="Google Shape;166;p27"/>
          <p:cNvPicPr preferRelativeResize="0"/>
          <p:nvPr/>
        </p:nvPicPr>
        <p:blipFill>
          <a:blip r:embed="rId3">
            <a:alphaModFix amt="78000"/>
          </a:blip>
          <a:stretch>
            <a:fillRect/>
          </a:stretch>
        </p:blipFill>
        <p:spPr>
          <a:xfrm>
            <a:off x="1514550" y="1277075"/>
            <a:ext cx="6114901" cy="344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DeviantArt (Screenshots)</a:t>
            </a:r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 rotWithShape="1">
          <a:blip r:embed="rId3">
            <a:alphaModFix amt="88000"/>
          </a:blip>
          <a:srcRect b="34789"/>
          <a:stretch/>
        </p:blipFill>
        <p:spPr>
          <a:xfrm>
            <a:off x="1750763" y="1202938"/>
            <a:ext cx="5642474" cy="348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Proposed Software Achitecture</a:t>
            </a:r>
            <a:endParaRPr/>
          </a:p>
        </p:txBody>
      </p:sp>
      <p:pic>
        <p:nvPicPr>
          <p:cNvPr id="178" name="Google Shape;178;p29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9"/>
          <p:cNvSpPr txBox="1"/>
          <p:nvPr/>
        </p:nvSpPr>
        <p:spPr>
          <a:xfrm>
            <a:off x="474300" y="2165075"/>
            <a:ext cx="5384100" cy="19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it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Per la decomposizione in sottosistemi abbiamo utilizzato la tecnica della stratificazione (layering) utilizzando il 3-layer. La stratificazione ci ha permesso l’individuazione dei seguenti 3 livelli: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80" name="Google Shape;18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7225" y="340900"/>
            <a:ext cx="1535025" cy="47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it"/>
              <a:t>Proposed Software Achitecture</a:t>
            </a:r>
            <a:endParaRPr/>
          </a:p>
        </p:txBody>
      </p:sp>
      <p:pic>
        <p:nvPicPr>
          <p:cNvPr id="186" name="Google Shape;186;p30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0"/>
          <p:cNvSpPr txBox="1"/>
          <p:nvPr/>
        </p:nvSpPr>
        <p:spPr>
          <a:xfrm>
            <a:off x="911850" y="1789088"/>
            <a:ext cx="7320300" cy="22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Tutto quello che c’è da sapere sull’ architettura software è  presente nel documento “</a:t>
            </a:r>
            <a:r>
              <a:rPr lang="it" sz="3600" i="1">
                <a:latin typeface="Montserrat"/>
                <a:ea typeface="Montserrat"/>
                <a:cs typeface="Montserrat"/>
                <a:sym typeface="Montserrat"/>
              </a:rPr>
              <a:t>SDD_Kloudy</a:t>
            </a: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>
            <a:spLocks noGrp="1"/>
          </p:cNvSpPr>
          <p:nvPr>
            <p:ph type="title"/>
          </p:nvPr>
        </p:nvSpPr>
        <p:spPr>
          <a:xfrm>
            <a:off x="311700" y="216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Interface Documentation Guidelines (1/2) </a:t>
            </a:r>
            <a:endParaRPr/>
          </a:p>
        </p:txBody>
      </p:sp>
      <p:sp>
        <p:nvSpPr>
          <p:cNvPr id="193" name="Google Shape;193;p31"/>
          <p:cNvSpPr txBox="1">
            <a:spLocks noGrp="1"/>
          </p:cNvSpPr>
          <p:nvPr>
            <p:ph type="body" idx="1"/>
          </p:nvPr>
        </p:nvSpPr>
        <p:spPr>
          <a:xfrm>
            <a:off x="128975" y="894750"/>
            <a:ext cx="41808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it" sz="1400" b="1">
                <a:latin typeface="Montserrat"/>
                <a:ea typeface="Montserrat"/>
                <a:cs typeface="Montserrat"/>
                <a:sym typeface="Montserrat"/>
              </a:rPr>
              <a:t>-FILE JAVA-</a:t>
            </a:r>
            <a:endParaRPr sz="14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" sz="1400">
                <a:latin typeface="Montserrat"/>
                <a:ea typeface="Montserrat"/>
                <a:cs typeface="Montserrat"/>
                <a:sym typeface="Montserrat"/>
              </a:rPr>
              <a:t>Ogni file deve contenere: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❖"/>
            </a:pPr>
            <a:r>
              <a:rPr lang="it" sz="1400">
                <a:latin typeface="Montserrat"/>
                <a:ea typeface="Montserrat"/>
                <a:cs typeface="Montserrat"/>
                <a:sym typeface="Montserrat"/>
              </a:rPr>
              <a:t>Dichiarazione dei package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❖"/>
            </a:pPr>
            <a:r>
              <a:rPr lang="it" sz="1400">
                <a:latin typeface="Montserrat"/>
                <a:ea typeface="Montserrat"/>
                <a:cs typeface="Montserrat"/>
                <a:sym typeface="Montserrat"/>
              </a:rPr>
              <a:t>Sezione import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❖"/>
            </a:pPr>
            <a:r>
              <a:rPr lang="it" sz="1400">
                <a:latin typeface="Montserrat"/>
                <a:ea typeface="Montserrat"/>
                <a:cs typeface="Montserrat"/>
                <a:sym typeface="Montserrat"/>
              </a:rPr>
              <a:t>Classi Interne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❖"/>
            </a:pPr>
            <a:r>
              <a:rPr lang="it" sz="1400">
                <a:latin typeface="Montserrat"/>
                <a:ea typeface="Montserrat"/>
                <a:cs typeface="Montserrat"/>
                <a:sym typeface="Montserrat"/>
              </a:rPr>
              <a:t>Dichiarazione di classe o interfaccia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Attributi pubblici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Attributi privati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Attributi protetti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Costruttori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Metodi getter e setter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➢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Altri metodi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1"/>
          <p:cNvSpPr txBox="1"/>
          <p:nvPr/>
        </p:nvSpPr>
        <p:spPr>
          <a:xfrm>
            <a:off x="3796450" y="789325"/>
            <a:ext cx="53475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-NAMING-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it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Vengono utilizzate convenzioni su nomi per rendere il programma più leggibile e comprensibile.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it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-Classi e interfacce</a:t>
            </a:r>
            <a:endParaRPr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it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 nomi delle classi possono essere composti da più parole (ad esempio ProdottoBean), ogni parola che compone il nome della classe ha l’iniziale maiuscola. I nomi devono essere semplici e descrittivi in modo da capire il ruolo della classe. Evitare abbreviazioni.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it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-Metodi</a:t>
            </a:r>
            <a:endParaRPr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it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 metodi devono essere verbi (composti anche da più parole) con iniziale minuscola. Ad esempio: addProdotto().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it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-Costanti</a:t>
            </a:r>
            <a:endParaRPr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it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Rispettando le convenzioni suggerite da Sun, i nomi delle costanti vengono indicati da nomi con tutti i caratteri maiuscoli. Le parole vengono separate da “_”.  Ad esempio: static final MAX_COUNT = 10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70825" y="34395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Membri del Gruppo: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0" y="1225225"/>
            <a:ext cx="9144000" cy="37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              Cognome		                                Nome		                         Matricola			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                 di Lillo                                        Gianluca		                       0512104198		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               Gelsomino		                      Mariano                    	       0512104720		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                 Russo                                            Mattia		                       0512104546		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                 Somma 		                               Alfonso    	                       0512103592		</a:t>
            </a:r>
            <a:endParaRPr/>
          </a:p>
        </p:txBody>
      </p:sp>
      <p:cxnSp>
        <p:nvCxnSpPr>
          <p:cNvPr id="66" name="Google Shape;66;p14"/>
          <p:cNvCxnSpPr/>
          <p:nvPr/>
        </p:nvCxnSpPr>
        <p:spPr>
          <a:xfrm>
            <a:off x="3057775" y="1372825"/>
            <a:ext cx="0" cy="361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14"/>
          <p:cNvCxnSpPr/>
          <p:nvPr/>
        </p:nvCxnSpPr>
        <p:spPr>
          <a:xfrm>
            <a:off x="6093600" y="1359100"/>
            <a:ext cx="0" cy="361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14"/>
          <p:cNvCxnSpPr/>
          <p:nvPr/>
        </p:nvCxnSpPr>
        <p:spPr>
          <a:xfrm rot="10800000" flipH="1">
            <a:off x="69475" y="1671525"/>
            <a:ext cx="8963400" cy="41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2677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Ulteriori regole sono le seguenti: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❖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Nomi di package, classi e metodi devono essere nomi descrittivi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❖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Si consiglia l’utilizzo di parti standard dei nomi in casi come: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➢"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Classi astratte (es: AbstractClass)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➢"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Design pattern (es: ProdottoModel)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➢"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Eccezioni (es: ProdottoNonTrovatoException)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❖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E’ consigliato l’uso di suffissi standard come “get”, “set”, “is”, “has”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1" name="Google Shape;201;p32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2"/>
          <p:cNvSpPr txBox="1">
            <a:spLocks noGrp="1"/>
          </p:cNvSpPr>
          <p:nvPr>
            <p:ph type="title"/>
          </p:nvPr>
        </p:nvSpPr>
        <p:spPr>
          <a:xfrm>
            <a:off x="311700" y="216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Interface Documentation Guidelines (2/2)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Packages</a:t>
            </a:r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4324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Esempio di Package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9" name="Google Shape;209;p3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7638" y="1804975"/>
            <a:ext cx="4200525" cy="15335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11" name="Google Shape;211;p33"/>
          <p:cNvGraphicFramePr/>
          <p:nvPr/>
        </p:nvGraphicFramePr>
        <p:xfrm>
          <a:off x="1204913" y="3724675"/>
          <a:ext cx="6734175" cy="962660"/>
        </p:xfrm>
        <a:graphic>
          <a:graphicData uri="http://schemas.openxmlformats.org/drawingml/2006/table">
            <a:tbl>
              <a:tblPr>
                <a:noFill/>
                <a:tableStyleId>{912B831F-C058-45BF-BB0F-799A905E5115}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05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LoginControl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Permette di effettuare il login al sistema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3C7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LogoutControl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Permette di effettuare il logout al sistema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RegistrazioneControl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Permette di effettuare la registrazione al sistema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3C7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Packages</a:t>
            </a:r>
            <a:endParaRPr/>
          </a:p>
        </p:txBody>
      </p:sp>
      <p:sp>
        <p:nvSpPr>
          <p:cNvPr id="217" name="Google Shape;217;p34"/>
          <p:cNvSpPr txBox="1">
            <a:spLocks noGrp="1"/>
          </p:cNvSpPr>
          <p:nvPr>
            <p:ph type="body" idx="1"/>
          </p:nvPr>
        </p:nvSpPr>
        <p:spPr>
          <a:xfrm>
            <a:off x="4286500" y="0"/>
            <a:ext cx="4683300" cy="50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8" name="Google Shape;218;p3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 txBox="1"/>
          <p:nvPr/>
        </p:nvSpPr>
        <p:spPr>
          <a:xfrm>
            <a:off x="911850" y="1789088"/>
            <a:ext cx="7320300" cy="22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Tutti i Package sono presenti nel documento “</a:t>
            </a:r>
            <a:r>
              <a:rPr lang="it" sz="3600" i="1">
                <a:latin typeface="Montserrat"/>
                <a:ea typeface="Montserrat"/>
                <a:cs typeface="Montserrat"/>
                <a:sym typeface="Montserrat"/>
              </a:rPr>
              <a:t>ODD_Kloudy</a:t>
            </a: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Class Interface</a:t>
            </a:r>
            <a:endParaRPr/>
          </a:p>
        </p:txBody>
      </p:sp>
      <p:pic>
        <p:nvPicPr>
          <p:cNvPr id="225" name="Google Shape;225;p3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5"/>
          <p:cNvSpPr txBox="1"/>
          <p:nvPr/>
        </p:nvSpPr>
        <p:spPr>
          <a:xfrm>
            <a:off x="311700" y="1395450"/>
            <a:ext cx="45732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graphicFrame>
        <p:nvGraphicFramePr>
          <p:cNvPr id="227" name="Google Shape;227;p35"/>
          <p:cNvGraphicFramePr/>
          <p:nvPr/>
        </p:nvGraphicFramePr>
        <p:xfrm>
          <a:off x="2195225" y="1137325"/>
          <a:ext cx="6724650" cy="4102100"/>
        </p:xfrm>
        <a:graphic>
          <a:graphicData uri="http://schemas.openxmlformats.org/drawingml/2006/table">
            <a:tbl>
              <a:tblPr>
                <a:noFill/>
                <a:tableStyleId>{912B831F-C058-45BF-BB0F-799A905E5115}</a:tableStyleId>
              </a:tblPr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5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6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Nome della classe</a:t>
                      </a:r>
                      <a:endParaRPr sz="1200" b="1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LoginControl</a:t>
                      </a:r>
                      <a:endParaRPr sz="1200" b="1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3C7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Descrizione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Servlet che si occupa del login dell’utente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Lista Metodi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+doGet(HttpServletRequest request,HttpServletResponse response): void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+doPost(HttpServletRequest request, HttpServletResponse response): void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Metodo</a:t>
                      </a:r>
                      <a:endParaRPr sz="1200" b="1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+doPost(HttpServletRequest request, HttpServletResponse response): void</a:t>
                      </a:r>
                      <a:endParaRPr sz="1200" b="1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3C7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Descrizione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Questo metodo si occupa di effettuare il login da parte dell’utente (tra cui artista, appassionato e moderatore) utilizzando la coppia di stringhe user/password inserite negli appositi campi di testo.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Pre-Condizioni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request.getParameter(“uname”) != null &amp;&amp; request.getParameter(“psw”) != null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Post-Condizioni</a:t>
                      </a:r>
                      <a:endParaRPr sz="12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if(user != null || moderatore != null)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    l’utente è loggato con successo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3500" marR="63500" marT="63500" marB="63500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8" name="Google Shape;228;p35"/>
          <p:cNvSpPr txBox="1"/>
          <p:nvPr/>
        </p:nvSpPr>
        <p:spPr>
          <a:xfrm>
            <a:off x="397200" y="2607200"/>
            <a:ext cx="1276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Login Control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Class Interface</a:t>
            </a:r>
            <a:endParaRPr/>
          </a:p>
        </p:txBody>
      </p:sp>
      <p:sp>
        <p:nvSpPr>
          <p:cNvPr id="234" name="Google Shape;234;p36"/>
          <p:cNvSpPr txBox="1">
            <a:spLocks noGrp="1"/>
          </p:cNvSpPr>
          <p:nvPr>
            <p:ph type="body" idx="1"/>
          </p:nvPr>
        </p:nvSpPr>
        <p:spPr>
          <a:xfrm>
            <a:off x="4286500" y="0"/>
            <a:ext cx="4683300" cy="50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5" name="Google Shape;235;p36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6"/>
          <p:cNvSpPr txBox="1"/>
          <p:nvPr/>
        </p:nvSpPr>
        <p:spPr>
          <a:xfrm>
            <a:off x="911850" y="1789088"/>
            <a:ext cx="7320300" cy="22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Tutte le Class Interface sono presenti nel documento “</a:t>
            </a:r>
            <a:r>
              <a:rPr lang="it" sz="3600" i="1">
                <a:latin typeface="Montserrat"/>
                <a:ea typeface="Montserrat"/>
                <a:cs typeface="Montserrat"/>
                <a:sym typeface="Montserrat"/>
              </a:rPr>
              <a:t>ODD_Kloudy</a:t>
            </a: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 txBox="1"/>
          <p:nvPr/>
        </p:nvSpPr>
        <p:spPr>
          <a:xfrm>
            <a:off x="249075" y="932325"/>
            <a:ext cx="8732700" cy="39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2" name="Google Shape;242;p37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7"/>
          <p:cNvSpPr txBox="1">
            <a:spLocks noGrp="1"/>
          </p:cNvSpPr>
          <p:nvPr>
            <p:ph type="title"/>
          </p:nvPr>
        </p:nvSpPr>
        <p:spPr>
          <a:xfrm>
            <a:off x="311700" y="49555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Bean</a:t>
            </a:r>
            <a:endParaRPr/>
          </a:p>
        </p:txBody>
      </p:sp>
      <p:pic>
        <p:nvPicPr>
          <p:cNvPr id="244" name="Google Shape;24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2250" y="813550"/>
            <a:ext cx="2867025" cy="410527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7"/>
          <p:cNvSpPr txBox="1"/>
          <p:nvPr/>
        </p:nvSpPr>
        <p:spPr>
          <a:xfrm>
            <a:off x="766075" y="2200500"/>
            <a:ext cx="2044500" cy="7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UtenteBean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Bean</a:t>
            </a:r>
            <a:endParaRPr/>
          </a:p>
        </p:txBody>
      </p:sp>
      <p:sp>
        <p:nvSpPr>
          <p:cNvPr id="251" name="Google Shape;251;p38"/>
          <p:cNvSpPr txBox="1">
            <a:spLocks noGrp="1"/>
          </p:cNvSpPr>
          <p:nvPr>
            <p:ph type="body" idx="1"/>
          </p:nvPr>
        </p:nvSpPr>
        <p:spPr>
          <a:xfrm>
            <a:off x="4286500" y="0"/>
            <a:ext cx="4683300" cy="50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2" name="Google Shape;252;p38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8"/>
          <p:cNvSpPr txBox="1"/>
          <p:nvPr/>
        </p:nvSpPr>
        <p:spPr>
          <a:xfrm>
            <a:off x="911850" y="1789088"/>
            <a:ext cx="7320300" cy="22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Tutti i Bean sono presenti nel documento “</a:t>
            </a:r>
            <a:r>
              <a:rPr lang="it" sz="3600" i="1">
                <a:latin typeface="Montserrat"/>
                <a:ea typeface="Montserrat"/>
                <a:cs typeface="Montserrat"/>
                <a:sym typeface="Montserrat"/>
              </a:rPr>
              <a:t>ODD_Kloudy</a:t>
            </a: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Implementazione: Home Page</a:t>
            </a:r>
            <a:endParaRPr/>
          </a:p>
        </p:txBody>
      </p:sp>
      <p:pic>
        <p:nvPicPr>
          <p:cNvPr id="259" name="Google Shape;259;p39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0" name="Google Shape;260;p39"/>
          <p:cNvCxnSpPr/>
          <p:nvPr/>
        </p:nvCxnSpPr>
        <p:spPr>
          <a:xfrm rot="10800000">
            <a:off x="6633950" y="4565800"/>
            <a:ext cx="1022100" cy="90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1" name="Google Shape;261;p39"/>
          <p:cNvSpPr txBox="1"/>
          <p:nvPr/>
        </p:nvSpPr>
        <p:spPr>
          <a:xfrm>
            <a:off x="7600950" y="4454650"/>
            <a:ext cx="123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Footer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2" name="Google Shape;262;p39"/>
          <p:cNvCxnSpPr/>
          <p:nvPr/>
        </p:nvCxnSpPr>
        <p:spPr>
          <a:xfrm rot="10800000" flipH="1">
            <a:off x="1930275" y="2433975"/>
            <a:ext cx="389400" cy="381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3" name="Google Shape;263;p39"/>
          <p:cNvSpPr txBox="1"/>
          <p:nvPr/>
        </p:nvSpPr>
        <p:spPr>
          <a:xfrm>
            <a:off x="412900" y="2571750"/>
            <a:ext cx="1833300" cy="10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Hamburger Button e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Barra laterale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4" name="Google Shape;264;p39"/>
          <p:cNvCxnSpPr/>
          <p:nvPr/>
        </p:nvCxnSpPr>
        <p:spPr>
          <a:xfrm rot="10800000">
            <a:off x="6670475" y="1760225"/>
            <a:ext cx="1160100" cy="499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5" name="Google Shape;265;p39"/>
          <p:cNvSpPr txBox="1"/>
          <p:nvPr/>
        </p:nvSpPr>
        <p:spPr>
          <a:xfrm>
            <a:off x="7784650" y="2103325"/>
            <a:ext cx="113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Header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6" name="Google Shape;26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6200" y="1021763"/>
            <a:ext cx="4500499" cy="3818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Implementazione: Lista Prodotti</a:t>
            </a:r>
            <a:endParaRPr/>
          </a:p>
        </p:txBody>
      </p:sp>
      <p:pic>
        <p:nvPicPr>
          <p:cNvPr id="272" name="Google Shape;272;p40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150" y="1415550"/>
            <a:ext cx="6845799" cy="3251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4" name="Google Shape;274;p40"/>
          <p:cNvCxnSpPr/>
          <p:nvPr/>
        </p:nvCxnSpPr>
        <p:spPr>
          <a:xfrm rot="10800000">
            <a:off x="2563075" y="4152950"/>
            <a:ext cx="293400" cy="71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5" name="Google Shape;275;p40"/>
          <p:cNvSpPr txBox="1"/>
          <p:nvPr/>
        </p:nvSpPr>
        <p:spPr>
          <a:xfrm>
            <a:off x="2737300" y="4758425"/>
            <a:ext cx="15036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Lista Prodotti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6" name="Google Shape;276;p40"/>
          <p:cNvCxnSpPr>
            <a:stCxn id="277" idx="1"/>
          </p:cNvCxnSpPr>
          <p:nvPr/>
        </p:nvCxnSpPr>
        <p:spPr>
          <a:xfrm flipH="1">
            <a:off x="6267125" y="2843300"/>
            <a:ext cx="880200" cy="531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7" name="Google Shape;277;p40"/>
          <p:cNvSpPr txBox="1"/>
          <p:nvPr/>
        </p:nvSpPr>
        <p:spPr>
          <a:xfrm>
            <a:off x="7147325" y="2430650"/>
            <a:ext cx="150360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Aggiungi prodotto al carrello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8" name="Google Shape;278;p40"/>
          <p:cNvCxnSpPr/>
          <p:nvPr/>
        </p:nvCxnSpPr>
        <p:spPr>
          <a:xfrm rot="10800000">
            <a:off x="6166400" y="3539875"/>
            <a:ext cx="953400" cy="128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9" name="Google Shape;279;p40"/>
          <p:cNvSpPr txBox="1"/>
          <p:nvPr/>
        </p:nvSpPr>
        <p:spPr>
          <a:xfrm>
            <a:off x="7055650" y="3448175"/>
            <a:ext cx="213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Visualizza dettagli prodotto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Implementazione: Dettaglio Prodotto</a:t>
            </a:r>
            <a:endParaRPr/>
          </a:p>
        </p:txBody>
      </p:sp>
      <p:pic>
        <p:nvPicPr>
          <p:cNvPr id="285" name="Google Shape;285;p41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50" y="1583425"/>
            <a:ext cx="6104626" cy="29014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41"/>
          <p:cNvCxnSpPr/>
          <p:nvPr/>
        </p:nvCxnSpPr>
        <p:spPr>
          <a:xfrm rot="10800000">
            <a:off x="2090025" y="4381150"/>
            <a:ext cx="147000" cy="43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8" name="Google Shape;288;p41"/>
          <p:cNvSpPr txBox="1"/>
          <p:nvPr/>
        </p:nvSpPr>
        <p:spPr>
          <a:xfrm>
            <a:off x="2090025" y="4748700"/>
            <a:ext cx="18003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Focus Immagine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9" name="Google Shape;289;p41"/>
          <p:cNvCxnSpPr/>
          <p:nvPr/>
        </p:nvCxnSpPr>
        <p:spPr>
          <a:xfrm rot="10800000">
            <a:off x="5056750" y="3426000"/>
            <a:ext cx="431700" cy="1322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0" name="Google Shape;290;p41"/>
          <p:cNvSpPr txBox="1"/>
          <p:nvPr/>
        </p:nvSpPr>
        <p:spPr>
          <a:xfrm>
            <a:off x="5424150" y="4598425"/>
            <a:ext cx="10257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Dettagli Prodotto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Analisi del Problema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-425100" y="1225225"/>
            <a:ext cx="9257400" cy="3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latin typeface="Montserrat"/>
                <a:ea typeface="Montserrat"/>
                <a:cs typeface="Montserrat"/>
                <a:sym typeface="Montserrat"/>
              </a:rPr>
              <a:t>L’obiettivo del nostro progetto software consiste nella realizzazione di una piattaforma online dedicata a tutti coloro che vogliono condividere la proprie produzioni artistiche: disegni, dipinti, canzoni, testi o poesie. Le produzioni caricate sulla piattaforma potranno essere visionate per categoria, anche dagli utenti non registrati, e potranno essere acquistate in formato fisico e/o digitale.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500" i="1">
              <a:solidFill>
                <a:srgbClr val="FF99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Implementazione: Pagina Personale Artista</a:t>
            </a:r>
            <a:endParaRPr/>
          </a:p>
        </p:txBody>
      </p:sp>
      <p:pic>
        <p:nvPicPr>
          <p:cNvPr id="296" name="Google Shape;296;p42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8000" y="1069100"/>
            <a:ext cx="7999949" cy="390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Testing</a:t>
            </a:r>
            <a:endParaRPr/>
          </a:p>
        </p:txBody>
      </p:sp>
      <p:sp>
        <p:nvSpPr>
          <p:cNvPr id="303" name="Google Shape;303;p43"/>
          <p:cNvSpPr txBox="1">
            <a:spLocks noGrp="1"/>
          </p:cNvSpPr>
          <p:nvPr>
            <p:ph type="body" idx="1"/>
          </p:nvPr>
        </p:nvSpPr>
        <p:spPr>
          <a:xfrm>
            <a:off x="311700" y="1147225"/>
            <a:ext cx="8520600" cy="37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Abbiamo effettuato il testing al nostro sistema e l’abbiamo documentato nei seguenti file: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Montserrat"/>
              <a:buChar char="❖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TestPlan_Kloudy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❖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TestCaseSpecification_Kloudy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❖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TestExecutionReport_Kloudy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❖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TestIncedentReport_Kloudy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❖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TestSummaryReport_Kloudy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4" name="Google Shape;304;p4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/>
        </p:nvSpPr>
        <p:spPr>
          <a:xfrm>
            <a:off x="249075" y="212825"/>
            <a:ext cx="8732700" cy="4695300"/>
          </a:xfrm>
          <a:prstGeom prst="rect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44"/>
          <p:cNvSpPr/>
          <p:nvPr/>
        </p:nvSpPr>
        <p:spPr>
          <a:xfrm>
            <a:off x="586900" y="1504350"/>
            <a:ext cx="5415600" cy="2134800"/>
          </a:xfrm>
          <a:prstGeom prst="horizontalScroll">
            <a:avLst>
              <a:gd name="adj" fmla="val 12500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44"/>
          <p:cNvSpPr txBox="1">
            <a:spLocks noGrp="1"/>
          </p:cNvSpPr>
          <p:nvPr>
            <p:ph type="title"/>
          </p:nvPr>
        </p:nvSpPr>
        <p:spPr>
          <a:xfrm>
            <a:off x="1336875" y="21448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Grazie per l’attenzione!</a:t>
            </a:r>
            <a:endParaRPr/>
          </a:p>
        </p:txBody>
      </p:sp>
      <p:pic>
        <p:nvPicPr>
          <p:cNvPr id="312" name="Google Shape;312;p4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Soluzione Proposta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 amt="31000"/>
          </a:blip>
          <a:srcRect/>
          <a:stretch/>
        </p:blipFill>
        <p:spPr>
          <a:xfrm>
            <a:off x="0" y="0"/>
            <a:ext cx="9144000" cy="50605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97275" y="1225225"/>
            <a:ext cx="8907900" cy="369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❖"/>
            </a:pPr>
            <a:r>
              <a:rPr lang="it" sz="2000">
                <a:latin typeface="Montserrat"/>
                <a:ea typeface="Montserrat"/>
                <a:cs typeface="Montserrat"/>
                <a:sym typeface="Montserrat"/>
              </a:rPr>
              <a:t>Sito Web che permette la compravendita di opere d’arte attraverso l’uso di un Browser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❖"/>
            </a:pPr>
            <a:r>
              <a:rPr lang="it" sz="2000">
                <a:latin typeface="Montserrat"/>
                <a:ea typeface="Montserrat"/>
                <a:cs typeface="Montserrat"/>
                <a:sym typeface="Montserrat"/>
              </a:rPr>
              <a:t>Interfaccia semplice mirata al completo assorbimento nella visualizzazione di un’opera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Char char="❖"/>
            </a:pPr>
            <a:r>
              <a:rPr lang="it" sz="2000">
                <a:latin typeface="Montserrat"/>
                <a:ea typeface="Montserrat"/>
                <a:cs typeface="Montserrat"/>
                <a:sym typeface="Montserrat"/>
              </a:rPr>
              <a:t>Sistema che permetta di acquistare facilmente e in tutta sicurezza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i="1" u="sng">
              <a:solidFill>
                <a:srgbClr val="FF9900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88550"/>
            <a:ext cx="293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Scenario</a:t>
            </a: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4286500" y="0"/>
            <a:ext cx="4683300" cy="50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311700" y="694538"/>
            <a:ext cx="23973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Esempio di Scenario: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311700" y="1402775"/>
            <a:ext cx="6624600" cy="3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Attore: Luca (Visitatore)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Luca dedica molto del suo tempo libero a realizzare disegni che vorrebbe esporre al maggior numero di persone possibile. Trovata su internet la piattaforma Kloudy, decide di iscriversi.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Luca clicca sul pulsante “Registrati” e gli viene presentato un form dal sistema contenenti dei campi da compilare, tra cui la categoria di appartenenza (Artista o Appassionato) e altri dati importanti come Nome, Cognome, Nickname, Password.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Luca riempie tutti i campi e clicca sul pulsante “Conferma”, e il sistema gli notifica che la registrazione è andata a buon fine.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Scenario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4286500" y="0"/>
            <a:ext cx="4683300" cy="50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911850" y="1789088"/>
            <a:ext cx="7320300" cy="22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Tutti i casi d’uso sono presenti nel documento “</a:t>
            </a:r>
            <a:r>
              <a:rPr lang="it" sz="3600" i="1">
                <a:latin typeface="Montserrat"/>
                <a:ea typeface="Montserrat"/>
                <a:cs typeface="Montserrat"/>
                <a:sym typeface="Montserrat"/>
              </a:rPr>
              <a:t>ProblemStatement_Kloudy</a:t>
            </a: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88550"/>
            <a:ext cx="293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Use Case</a:t>
            </a:r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4286500" y="0"/>
            <a:ext cx="4683300" cy="50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 rotWithShape="1">
          <a:blip r:embed="rId3">
            <a:alphaModFix/>
          </a:blip>
          <a:srcRect t="-1320" b="-6881"/>
          <a:stretch/>
        </p:blipFill>
        <p:spPr>
          <a:xfrm>
            <a:off x="109525" y="1223725"/>
            <a:ext cx="3981700" cy="35070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7" name="Google Shape;107;p19"/>
          <p:cNvGraphicFramePr/>
          <p:nvPr/>
        </p:nvGraphicFramePr>
        <p:xfrm>
          <a:off x="4286500" y="88550"/>
          <a:ext cx="4683300" cy="4966375"/>
        </p:xfrm>
        <a:graphic>
          <a:graphicData uri="http://schemas.openxmlformats.org/drawingml/2006/table">
            <a:tbl>
              <a:tblPr>
                <a:noFill/>
                <a:tableStyleId>{7C5D44E5-1F76-4E03-9EEE-E04ED05C1C36}</a:tableStyleId>
              </a:tblPr>
              <a:tblGrid>
                <a:gridCol w="2297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5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88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Nome: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VisualizzaPaginaPersonale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38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ID: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UC08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9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Partecipanti: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Appassionato/Artista/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Moderatore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18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Flusso degli eventi: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1) 	L’utente clicca sul bottone “Pagina Personale”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2) 	Il sistema visualizza le informazioni dell’utente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6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Condizione di entrata: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L’utente si trova in una qualunque pagina del sistema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2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Condizione di uscita: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La pagina personale è visibile all’utente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38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Estensione: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1000" b="1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//</a:t>
                      </a:r>
                      <a:endParaRPr sz="1000"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8" name="Google Shape;108;p19"/>
          <p:cNvSpPr txBox="1"/>
          <p:nvPr/>
        </p:nvSpPr>
        <p:spPr>
          <a:xfrm>
            <a:off x="311700" y="694538"/>
            <a:ext cx="23973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Esempio di Use Case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8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Use Case</a:t>
            </a:r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4286500" y="0"/>
            <a:ext cx="4683300" cy="50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2975"/>
            <a:ext cx="2422874" cy="3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911850" y="1789088"/>
            <a:ext cx="7320300" cy="22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Tutti i casi d’uso sono presenti nel documento “</a:t>
            </a:r>
            <a:r>
              <a:rPr lang="it" sz="3600" i="1">
                <a:latin typeface="Montserrat"/>
                <a:ea typeface="Montserrat"/>
                <a:cs typeface="Montserrat"/>
                <a:sym typeface="Montserrat"/>
              </a:rPr>
              <a:t>RAD_Kloudy</a:t>
            </a:r>
            <a:r>
              <a:rPr lang="it" sz="36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Class     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/>
              <a:t>Diagram</a:t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6409425" y="949575"/>
            <a:ext cx="2422874" cy="401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3575" y="445026"/>
            <a:ext cx="7449689" cy="452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963</Words>
  <Application>Microsoft Office PowerPoint</Application>
  <PresentationFormat>Presentazione su schermo (16:9)</PresentationFormat>
  <Paragraphs>162</Paragraphs>
  <Slides>32</Slides>
  <Notes>32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32</vt:i4>
      </vt:variant>
    </vt:vector>
  </HeadingPairs>
  <TitlesOfParts>
    <vt:vector size="39" baseType="lpstr">
      <vt:lpstr>Montserrat</vt:lpstr>
      <vt:lpstr>Montserrat Medium</vt:lpstr>
      <vt:lpstr>Arial</vt:lpstr>
      <vt:lpstr>Playfair Display</vt:lpstr>
      <vt:lpstr>Oswald</vt:lpstr>
      <vt:lpstr>Economica</vt:lpstr>
      <vt:lpstr>Pop</vt:lpstr>
      <vt:lpstr>Kloudy</vt:lpstr>
      <vt:lpstr>Membri del Gruppo:</vt:lpstr>
      <vt:lpstr>Analisi del Problema</vt:lpstr>
      <vt:lpstr>Soluzione Proposta</vt:lpstr>
      <vt:lpstr>Scenario</vt:lpstr>
      <vt:lpstr>Scenario</vt:lpstr>
      <vt:lpstr>Use Case</vt:lpstr>
      <vt:lpstr>Use Case</vt:lpstr>
      <vt:lpstr>Class        Diagram</vt:lpstr>
      <vt:lpstr>Sequence Diagram</vt:lpstr>
      <vt:lpstr>Sequence Diagram</vt:lpstr>
      <vt:lpstr>State Diagram (1/2)</vt:lpstr>
      <vt:lpstr>State Diagram (2/2)</vt:lpstr>
      <vt:lpstr>Reference</vt:lpstr>
      <vt:lpstr>DeviantArt (Screenshots)</vt:lpstr>
      <vt:lpstr>DeviantArt (Screenshots)</vt:lpstr>
      <vt:lpstr>Proposed Software Achitecture</vt:lpstr>
      <vt:lpstr>Proposed Software Achitecture</vt:lpstr>
      <vt:lpstr>Interface Documentation Guidelines (1/2) </vt:lpstr>
      <vt:lpstr>Interface Documentation Guidelines (2/2) </vt:lpstr>
      <vt:lpstr>Packages</vt:lpstr>
      <vt:lpstr>Packages</vt:lpstr>
      <vt:lpstr>Class Interface</vt:lpstr>
      <vt:lpstr>Class Interface</vt:lpstr>
      <vt:lpstr>Bean</vt:lpstr>
      <vt:lpstr>Bean</vt:lpstr>
      <vt:lpstr>Implementazione: Home Page</vt:lpstr>
      <vt:lpstr>Implementazione: Lista Prodotti</vt:lpstr>
      <vt:lpstr>Implementazione: Dettaglio Prodotto</vt:lpstr>
      <vt:lpstr>Implementazione: Pagina Personale Artista</vt:lpstr>
      <vt:lpstr>Testing</vt:lpstr>
      <vt:lpstr>Grazie per l’attenzione!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Kloudy</dc:title>
  <cp:lastModifiedBy>MATTIA RUSSO</cp:lastModifiedBy>
  <cp:revision>1</cp:revision>
  <dcterms:modified xsi:type="dcterms:W3CDTF">2019-02-09T15:56:58Z</dcterms:modified>
</cp:coreProperties>
</file>